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1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2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3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charts/chart1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5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6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7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8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0"/>
  </p:notesMasterIdLst>
  <p:handoutMasterIdLst>
    <p:handoutMasterId r:id="rId41"/>
  </p:handoutMasterIdLst>
  <p:sldIdLst>
    <p:sldId id="462" r:id="rId5"/>
    <p:sldId id="461" r:id="rId6"/>
    <p:sldId id="361" r:id="rId7"/>
    <p:sldId id="357" r:id="rId8"/>
    <p:sldId id="365" r:id="rId9"/>
    <p:sldId id="366" r:id="rId10"/>
    <p:sldId id="373" r:id="rId11"/>
    <p:sldId id="369" r:id="rId12"/>
    <p:sldId id="371" r:id="rId13"/>
    <p:sldId id="372" r:id="rId14"/>
    <p:sldId id="374" r:id="rId15"/>
    <p:sldId id="376" r:id="rId16"/>
    <p:sldId id="437" r:id="rId17"/>
    <p:sldId id="393" r:id="rId18"/>
    <p:sldId id="452" r:id="rId19"/>
    <p:sldId id="481" r:id="rId20"/>
    <p:sldId id="418" r:id="rId21"/>
    <p:sldId id="383" r:id="rId22"/>
    <p:sldId id="482" r:id="rId23"/>
    <p:sldId id="384" r:id="rId24"/>
    <p:sldId id="449" r:id="rId25"/>
    <p:sldId id="442" r:id="rId26"/>
    <p:sldId id="398" r:id="rId27"/>
    <p:sldId id="416" r:id="rId28"/>
    <p:sldId id="419" r:id="rId29"/>
    <p:sldId id="414" r:id="rId30"/>
    <p:sldId id="422" r:id="rId31"/>
    <p:sldId id="426" r:id="rId32"/>
    <p:sldId id="427" r:id="rId33"/>
    <p:sldId id="465" r:id="rId34"/>
    <p:sldId id="447" r:id="rId35"/>
    <p:sldId id="428" r:id="rId36"/>
    <p:sldId id="435" r:id="rId37"/>
    <p:sldId id="436" r:id="rId38"/>
    <p:sldId id="477" r:id="rId3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e3646333-dfc8-4ec8-9c9e-34f671d428bb" providerId="ADAL" clId="{A813F3D7-997A-47A6-AF33-D7E48FCBA007}"/>
    <pc:docChg chg="modSld">
      <pc:chgData name="RODRIGO JOSÉ ALFARO VERGARA" userId="e3646333-dfc8-4ec8-9c9e-34f671d428bb" providerId="ADAL" clId="{A813F3D7-997A-47A6-AF33-D7E48FCBA007}" dt="2022-12-20T16:07:42.507" v="12" actId="27918"/>
      <pc:docMkLst>
        <pc:docMk/>
      </pc:docMkLst>
      <pc:sldChg chg="modSp mod">
        <pc:chgData name="RODRIGO JOSÉ ALFARO VERGARA" userId="e3646333-dfc8-4ec8-9c9e-34f671d428bb" providerId="ADAL" clId="{A813F3D7-997A-47A6-AF33-D7E48FCBA007}" dt="2022-12-20T16:06:49.434" v="2" actId="20577"/>
        <pc:sldMkLst>
          <pc:docMk/>
          <pc:sldMk cId="3493127114" sldId="481"/>
        </pc:sldMkLst>
        <pc:spChg chg="mod">
          <ac:chgData name="RODRIGO JOSÉ ALFARO VERGARA" userId="e3646333-dfc8-4ec8-9c9e-34f671d428bb" providerId="ADAL" clId="{A813F3D7-997A-47A6-AF33-D7E48FCBA007}" dt="2022-12-20T16:06:49.434" v="2" actId="20577"/>
          <ac:spMkLst>
            <pc:docMk/>
            <pc:sldMk cId="3493127114" sldId="481"/>
            <ac:spMk id="12" creationId="{37CF52E9-B073-84FB-48DC-252C18627959}"/>
          </ac:spMkLst>
        </pc:spChg>
      </pc:sldChg>
      <pc:sldChg chg="mod">
        <pc:chgData name="RODRIGO JOSÉ ALFARO VERGARA" userId="e3646333-dfc8-4ec8-9c9e-34f671d428bb" providerId="ADAL" clId="{A813F3D7-997A-47A6-AF33-D7E48FCBA007}" dt="2022-12-20T16:07:42.507" v="12" actId="27918"/>
        <pc:sldMkLst>
          <pc:docMk/>
          <pc:sldMk cId="520207283" sldId="482"/>
        </pc:sldMkLst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0.72093023255813948</c:v>
                </c:pt>
                <c:pt idx="1">
                  <c:v>0.27906976744186046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0.54838709677419351</c:v>
                </c:pt>
                <c:pt idx="1">
                  <c:v>0.54838709677419351</c:v>
                </c:pt>
                <c:pt idx="2">
                  <c:v>0.54838709677419351</c:v>
                </c:pt>
                <c:pt idx="3">
                  <c:v>0.74193548387096775</c:v>
                </c:pt>
                <c:pt idx="4">
                  <c:v>0.61290322580645162</c:v>
                </c:pt>
                <c:pt idx="5">
                  <c:v>0.38709677419354838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0.25806451612903225</c:v>
                </c:pt>
                <c:pt idx="1">
                  <c:v>0.29032258064516131</c:v>
                </c:pt>
                <c:pt idx="2">
                  <c:v>0.29032258064516131</c:v>
                </c:pt>
                <c:pt idx="3">
                  <c:v>0.16129032258064516</c:v>
                </c:pt>
                <c:pt idx="4">
                  <c:v>0.22580645161290322</c:v>
                </c:pt>
                <c:pt idx="5">
                  <c:v>0.35483870967741937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0.19354838709677419</c:v>
                </c:pt>
                <c:pt idx="1">
                  <c:v>0.16129032258064516</c:v>
                </c:pt>
                <c:pt idx="2">
                  <c:v>0.16129032258064516</c:v>
                </c:pt>
                <c:pt idx="3">
                  <c:v>9.6774193548387094E-2</c:v>
                </c:pt>
                <c:pt idx="4">
                  <c:v>0.16129032258064516</c:v>
                </c:pt>
                <c:pt idx="5">
                  <c:v>0.25806451612903225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0.56451612903225812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0.26344086021505375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0.17204301075268819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0.35483870967741937</c:v>
                </c:pt>
                <c:pt idx="1">
                  <c:v>0.22580645161290322</c:v>
                </c:pt>
                <c:pt idx="2">
                  <c:v>0.25806451612903225</c:v>
                </c:pt>
                <c:pt idx="3">
                  <c:v>0.38709677419354838</c:v>
                </c:pt>
                <c:pt idx="4">
                  <c:v>0.45161290322580644</c:v>
                </c:pt>
                <c:pt idx="5">
                  <c:v>0.35483870967741937</c:v>
                </c:pt>
                <c:pt idx="6">
                  <c:v>0.41935483870967744</c:v>
                </c:pt>
                <c:pt idx="7">
                  <c:v>0.54838709677419351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0.25806451612903225</c:v>
                </c:pt>
                <c:pt idx="1">
                  <c:v>0.32258064516129031</c:v>
                </c:pt>
                <c:pt idx="2">
                  <c:v>0.29032258064516131</c:v>
                </c:pt>
                <c:pt idx="3">
                  <c:v>0.35483870967741937</c:v>
                </c:pt>
                <c:pt idx="4">
                  <c:v>0.35483870967741937</c:v>
                </c:pt>
                <c:pt idx="5">
                  <c:v>0.38709677419354838</c:v>
                </c:pt>
                <c:pt idx="6">
                  <c:v>0.35483870967741937</c:v>
                </c:pt>
                <c:pt idx="7">
                  <c:v>0.29032258064516131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0.38709677419354838</c:v>
                </c:pt>
                <c:pt idx="1">
                  <c:v>0.45161290322580644</c:v>
                </c:pt>
                <c:pt idx="2">
                  <c:v>0.45161290322580644</c:v>
                </c:pt>
                <c:pt idx="3">
                  <c:v>0.25806451612903225</c:v>
                </c:pt>
                <c:pt idx="4">
                  <c:v>0.19354838709677419</c:v>
                </c:pt>
                <c:pt idx="5">
                  <c:v>0.25806451612903225</c:v>
                </c:pt>
                <c:pt idx="6">
                  <c:v>0.22580645161290322</c:v>
                </c:pt>
                <c:pt idx="7">
                  <c:v>0.16129032258064516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0.32661290322580644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0.29838709677419356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[AMF] En mi puesto de trabajo, las condiciones ambientales me permiten concentrarme en mis tareas.</c:v>
                </c:pt>
                <c:pt idx="1">
                  <c:v>[STB] Independiente de los cambios económicos o políticos del país, me siento seguro de mantener mi empleo en esta Municipalidad.</c:v>
                </c:pt>
                <c:pt idx="2">
                  <c:v>[STB] Con buen desempeño, yo me siento seguro de mantener el empleo en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0.58064516129032262</c:v>
                </c:pt>
                <c:pt idx="1">
                  <c:v>0.61290322580645162</c:v>
                </c:pt>
                <c:pt idx="2">
                  <c:v>0.77419354838709675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[AMI] Las personas que conforman mi equipo de trabajo mantienen una buena relación entre sí.</c:v>
                </c:pt>
                <c:pt idx="1">
                  <c:v>[AMI] En mi equipo de trabajo nos apoyamos para trabajar.</c:v>
                </c:pt>
                <c:pt idx="2">
                  <c:v>[CLA] Tengo claro cómo mi trabajo contribuye al éxito de las metas de mi equipo.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0.67741935483870974</c:v>
                </c:pt>
                <c:pt idx="1">
                  <c:v>0.74193548387096775</c:v>
                </c:pt>
                <c:pt idx="2">
                  <c:v>0.77419354838709675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[BNF] En esta Municipalidad los beneficios son mejores a los que entregan otras instituciones similares.</c:v>
                </c:pt>
                <c:pt idx="1">
                  <c:v>[APO] Las personas sienten o perciben que esta Municipalidad tiene un interés real en su bienestar.</c:v>
                </c:pt>
                <c:pt idx="2">
                  <c:v>[APO] Cuando las personas de esta Municipalidad enfrentan situaciones personales difíciles, reciben apoyo de ella.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0.35483870967741937</c:v>
                </c:pt>
                <c:pt idx="1">
                  <c:v>0.35483870967741937</c:v>
                </c:pt>
                <c:pt idx="2">
                  <c:v>0.35483870967741937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[ALS] Cuando algo no me parece bien, puedo expresar libremente mi desacuerdo.</c:v>
                </c:pt>
                <c:pt idx="1">
                  <c:v>[AMI] En mi equipo los conflictos se tratan abiertamente y se buscan las mejores soluciones.</c:v>
                </c:pt>
                <c:pt idx="2">
                  <c:v>[REC] En esta institución se reconoce a quienes reflejan los valores de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0.41935483870967744</c:v>
                </c:pt>
                <c:pt idx="1">
                  <c:v>0.41935483870967744</c:v>
                </c:pt>
                <c:pt idx="2">
                  <c:v>0.45161290322580644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[REM] Las personas que cumplen funciones parecidas en esta Municipalidad reciben sueldos similares.</c:v>
                </c:pt>
                <c:pt idx="1">
                  <c:v>[PRO] En esta Municipalidad los que se desempeñan mejor en su trabajo pueden ascender a cargos de mayor responsabilidad.</c:v>
                </c:pt>
                <c:pt idx="2">
                  <c:v>[COO] Las comunicaciones entre los diferentes departamentos municipales son adecuadas.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0.5161290322580645</c:v>
                </c:pt>
                <c:pt idx="1">
                  <c:v>0.54838709677419351</c:v>
                </c:pt>
                <c:pt idx="2">
                  <c:v>0.61290322580645162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[LID] Mi  jefatura directa es capaz de reconocer sus errores frente a otros.</c:v>
                </c:pt>
                <c:pt idx="1">
                  <c:v>[EQI] Las normas y procedimientos se aplican a todas los funcionarios por igual.</c:v>
                </c:pt>
                <c:pt idx="2">
                  <c:v>[ALS] Puedo realizar mi trabajo sin temor a equivocarme y sufrir consecuencias negativas por ello.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0.5161290322580645</c:v>
                </c:pt>
                <c:pt idx="1">
                  <c:v>0.5161290322580645</c:v>
                </c:pt>
                <c:pt idx="2">
                  <c:v>0.5161290322580645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0.39637096774193548</c:v>
                </c:pt>
                <c:pt idx="1">
                  <c:v>0.26370967741935486</c:v>
                </c:pt>
                <c:pt idx="2">
                  <c:v>0.33991935483870966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0.4017857142857143</c:v>
                </c:pt>
                <c:pt idx="1">
                  <c:v>0.24821428571428572</c:v>
                </c:pt>
                <c:pt idx="2">
                  <c:v>0.35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0.39637096774193548</c:v>
                </c:pt>
                <c:pt idx="1">
                  <c:v>0.26370967741935486</c:v>
                </c:pt>
                <c:pt idx="2">
                  <c:v>0.33991935483870966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0.43928571428571428</c:v>
                </c:pt>
                <c:pt idx="1">
                  <c:v>0.21964285714285714</c:v>
                </c:pt>
                <c:pt idx="2">
                  <c:v>0.34107142857142858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0.39637096774193548</c:v>
                </c:pt>
                <c:pt idx="1">
                  <c:v>0.26370967741935486</c:v>
                </c:pt>
                <c:pt idx="2">
                  <c:v>0.33991935483870966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0.49032258064516127</c:v>
                </c:pt>
                <c:pt idx="1">
                  <c:v>0.29838709677419356</c:v>
                </c:pt>
                <c:pt idx="2">
                  <c:v>0.45161290322580644</c:v>
                </c:pt>
                <c:pt idx="3">
                  <c:v>0.27419354838709675</c:v>
                </c:pt>
                <c:pt idx="4">
                  <c:v>0.28225806451612906</c:v>
                </c:pt>
                <c:pt idx="5">
                  <c:v>0.24193548387096775</c:v>
                </c:pt>
                <c:pt idx="6">
                  <c:v>0.45698924731182794</c:v>
                </c:pt>
                <c:pt idx="7">
                  <c:v>0.62096774193548387</c:v>
                </c:pt>
                <c:pt idx="8">
                  <c:v>0.36290322580645162</c:v>
                </c:pt>
                <c:pt idx="9">
                  <c:v>0.62096774193548387</c:v>
                </c:pt>
                <c:pt idx="10">
                  <c:v>0.32258064516129031</c:v>
                </c:pt>
                <c:pt idx="11">
                  <c:v>0.44086021505376344</c:v>
                </c:pt>
                <c:pt idx="12">
                  <c:v>0.5161290322580645</c:v>
                </c:pt>
                <c:pt idx="13">
                  <c:v>0.38709677419354838</c:v>
                </c:pt>
                <c:pt idx="14">
                  <c:v>0.36129032258064514</c:v>
                </c:pt>
                <c:pt idx="15">
                  <c:v>0.38709677419354838</c:v>
                </c:pt>
                <c:pt idx="16">
                  <c:v>0.45161290322580644</c:v>
                </c:pt>
                <c:pt idx="17">
                  <c:v>0.21935483870967742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0.39637096774193548</c:v>
                </c:pt>
                <c:pt idx="1">
                  <c:v>0.39637096774193548</c:v>
                </c:pt>
                <c:pt idx="2">
                  <c:v>0.39637096774193548</c:v>
                </c:pt>
                <c:pt idx="3">
                  <c:v>0.39637096774193548</c:v>
                </c:pt>
                <c:pt idx="4">
                  <c:v>0.39637096774193548</c:v>
                </c:pt>
                <c:pt idx="5">
                  <c:v>0.39637096774193548</c:v>
                </c:pt>
                <c:pt idx="6">
                  <c:v>0.39637096774193548</c:v>
                </c:pt>
                <c:pt idx="7">
                  <c:v>0.39637096774193548</c:v>
                </c:pt>
                <c:pt idx="8">
                  <c:v>0.39637096774193548</c:v>
                </c:pt>
                <c:pt idx="9">
                  <c:v>0.39637096774193548</c:v>
                </c:pt>
                <c:pt idx="10">
                  <c:v>0.39637096774193548</c:v>
                </c:pt>
                <c:pt idx="11">
                  <c:v>0.39637096774193548</c:v>
                </c:pt>
                <c:pt idx="12">
                  <c:v>0.39637096774193548</c:v>
                </c:pt>
                <c:pt idx="13">
                  <c:v>0.39637096774193548</c:v>
                </c:pt>
                <c:pt idx="14">
                  <c:v>0.39637096774193548</c:v>
                </c:pt>
                <c:pt idx="15">
                  <c:v>0.39637096774193548</c:v>
                </c:pt>
                <c:pt idx="16">
                  <c:v>0.39637096774193548</c:v>
                </c:pt>
                <c:pt idx="17">
                  <c:v>0.39637096774193548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0.49032258064516127</c:v>
                </c:pt>
                <c:pt idx="1">
                  <c:v>0.29838709677419356</c:v>
                </c:pt>
                <c:pt idx="2">
                  <c:v>0.45161290322580644</c:v>
                </c:pt>
                <c:pt idx="3">
                  <c:v>0.27419354838709675</c:v>
                </c:pt>
                <c:pt idx="4">
                  <c:v>0.28225806451612906</c:v>
                </c:pt>
                <c:pt idx="5">
                  <c:v>0.24193548387096775</c:v>
                </c:pt>
                <c:pt idx="6">
                  <c:v>0.45698924731182794</c:v>
                </c:pt>
                <c:pt idx="7">
                  <c:v>0.62096774193548387</c:v>
                </c:pt>
                <c:pt idx="8">
                  <c:v>0.36290322580645162</c:v>
                </c:pt>
                <c:pt idx="9">
                  <c:v>0.62096774193548387</c:v>
                </c:pt>
                <c:pt idx="10">
                  <c:v>0.32258064516129031</c:v>
                </c:pt>
                <c:pt idx="11">
                  <c:v>0.44086021505376344</c:v>
                </c:pt>
                <c:pt idx="12">
                  <c:v>0.5161290322580645</c:v>
                </c:pt>
                <c:pt idx="13">
                  <c:v>0.38709677419354838</c:v>
                </c:pt>
                <c:pt idx="14">
                  <c:v>0.36129032258064514</c:v>
                </c:pt>
                <c:pt idx="15">
                  <c:v>0.38709677419354838</c:v>
                </c:pt>
                <c:pt idx="16">
                  <c:v>0.45161290322580644</c:v>
                </c:pt>
                <c:pt idx="17">
                  <c:v>0.21935483870967742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0.17419354838709677</c:v>
                </c:pt>
                <c:pt idx="1">
                  <c:v>0.32258064516129031</c:v>
                </c:pt>
                <c:pt idx="2">
                  <c:v>0.29838709677419356</c:v>
                </c:pt>
                <c:pt idx="3">
                  <c:v>0.2661290322580645</c:v>
                </c:pt>
                <c:pt idx="4">
                  <c:v>0.27419354838709675</c:v>
                </c:pt>
                <c:pt idx="5">
                  <c:v>0.29838709677419356</c:v>
                </c:pt>
                <c:pt idx="6">
                  <c:v>0.18279569892473119</c:v>
                </c:pt>
                <c:pt idx="7">
                  <c:v>0.14516129032258066</c:v>
                </c:pt>
                <c:pt idx="8">
                  <c:v>0.22580645161290322</c:v>
                </c:pt>
                <c:pt idx="9">
                  <c:v>0.2661290322580645</c:v>
                </c:pt>
                <c:pt idx="10">
                  <c:v>0.29032258064516131</c:v>
                </c:pt>
                <c:pt idx="11">
                  <c:v>0.31182795698924731</c:v>
                </c:pt>
                <c:pt idx="12">
                  <c:v>0.25806451612903225</c:v>
                </c:pt>
                <c:pt idx="13">
                  <c:v>0.30645161290322581</c:v>
                </c:pt>
                <c:pt idx="14">
                  <c:v>0.21935483870967742</c:v>
                </c:pt>
                <c:pt idx="15">
                  <c:v>0.28673835125448027</c:v>
                </c:pt>
                <c:pt idx="16">
                  <c:v>0.29838709677419356</c:v>
                </c:pt>
                <c:pt idx="17">
                  <c:v>0.35483870967741937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0.33548387096774196</c:v>
                </c:pt>
                <c:pt idx="1">
                  <c:v>0.37903225806451613</c:v>
                </c:pt>
                <c:pt idx="2">
                  <c:v>0.25</c:v>
                </c:pt>
                <c:pt idx="3">
                  <c:v>0.45967741935483869</c:v>
                </c:pt>
                <c:pt idx="4">
                  <c:v>0.44354838709677419</c:v>
                </c:pt>
                <c:pt idx="5">
                  <c:v>0.45967741935483869</c:v>
                </c:pt>
                <c:pt idx="6">
                  <c:v>0.36021505376344087</c:v>
                </c:pt>
                <c:pt idx="7">
                  <c:v>0.23387096774193547</c:v>
                </c:pt>
                <c:pt idx="8">
                  <c:v>0.41129032258064518</c:v>
                </c:pt>
                <c:pt idx="9">
                  <c:v>0.11290322580645161</c:v>
                </c:pt>
                <c:pt idx="10">
                  <c:v>0.38709677419354838</c:v>
                </c:pt>
                <c:pt idx="11">
                  <c:v>0.24731182795698925</c:v>
                </c:pt>
                <c:pt idx="12">
                  <c:v>0.22580645161290322</c:v>
                </c:pt>
                <c:pt idx="13">
                  <c:v>0.30645161290322581</c:v>
                </c:pt>
                <c:pt idx="14">
                  <c:v>0.41935483870967744</c:v>
                </c:pt>
                <c:pt idx="15">
                  <c:v>0.32616487455197135</c:v>
                </c:pt>
                <c:pt idx="16">
                  <c:v>0.25</c:v>
                </c:pt>
                <c:pt idx="17">
                  <c:v>0.4258064516129032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0.49032258064516132</c:v>
                </c:pt>
                <c:pt idx="1">
                  <c:v>0.29838709677419362</c:v>
                </c:pt>
                <c:pt idx="2">
                  <c:v>0.45161290322580638</c:v>
                </c:pt>
                <c:pt idx="3">
                  <c:v>0.27419354838709681</c:v>
                </c:pt>
                <c:pt idx="4">
                  <c:v>0.28225806451612911</c:v>
                </c:pt>
                <c:pt idx="5">
                  <c:v>0.24193548387096769</c:v>
                </c:pt>
                <c:pt idx="6">
                  <c:v>0.45698924731182788</c:v>
                </c:pt>
                <c:pt idx="7">
                  <c:v>0.62096774193548387</c:v>
                </c:pt>
                <c:pt idx="8">
                  <c:v>0.36290322580645162</c:v>
                </c:pt>
                <c:pt idx="9">
                  <c:v>0.62096774193548387</c:v>
                </c:pt>
                <c:pt idx="10">
                  <c:v>0.32258064516129031</c:v>
                </c:pt>
                <c:pt idx="11">
                  <c:v>0.44086021505376338</c:v>
                </c:pt>
                <c:pt idx="12">
                  <c:v>0.5161290322580645</c:v>
                </c:pt>
                <c:pt idx="13">
                  <c:v>0.38709677419354838</c:v>
                </c:pt>
                <c:pt idx="14">
                  <c:v>0.36129032258064508</c:v>
                </c:pt>
                <c:pt idx="15">
                  <c:v>0.38709677419354838</c:v>
                </c:pt>
                <c:pt idx="16">
                  <c:v>0.45161290322580638</c:v>
                </c:pt>
                <c:pt idx="17">
                  <c:v>0.2193548387096774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Subdirección de Fiscalización, Emergencia y Seguridad Interna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0.48</c:v>
                </c:pt>
                <c:pt idx="1">
                  <c:v>0.29285714285714293</c:v>
                </c:pt>
                <c:pt idx="2">
                  <c:v>0.47857142857142859</c:v>
                </c:pt>
                <c:pt idx="3">
                  <c:v>0.26428571428571429</c:v>
                </c:pt>
                <c:pt idx="4">
                  <c:v>0.3</c:v>
                </c:pt>
                <c:pt idx="5">
                  <c:v>0.24285714285714291</c:v>
                </c:pt>
                <c:pt idx="6">
                  <c:v>0.44285714285714278</c:v>
                </c:pt>
                <c:pt idx="7">
                  <c:v>0.6</c:v>
                </c:pt>
                <c:pt idx="8">
                  <c:v>0.34285714285714292</c:v>
                </c:pt>
                <c:pt idx="9">
                  <c:v>0.63571428571428568</c:v>
                </c:pt>
                <c:pt idx="10">
                  <c:v>0.32857142857142863</c:v>
                </c:pt>
                <c:pt idx="11">
                  <c:v>0.43809523809523809</c:v>
                </c:pt>
                <c:pt idx="12">
                  <c:v>0.54285714285714282</c:v>
                </c:pt>
                <c:pt idx="13">
                  <c:v>0.4</c:v>
                </c:pt>
                <c:pt idx="14">
                  <c:v>0.37714285714285722</c:v>
                </c:pt>
                <c:pt idx="15">
                  <c:v>0.4</c:v>
                </c:pt>
                <c:pt idx="16">
                  <c:v>0.47857142857142859</c:v>
                </c:pt>
                <c:pt idx="17">
                  <c:v>0.24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Departamento de Operaciones y Fiscalización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0.8</c:v>
                </c:pt>
                <c:pt idx="1">
                  <c:v>0.1964285714285714</c:v>
                </c:pt>
                <c:pt idx="2">
                  <c:v>0.32142857142857151</c:v>
                </c:pt>
                <c:pt idx="3">
                  <c:v>0.1785714285714286</c:v>
                </c:pt>
                <c:pt idx="4">
                  <c:v>0.32142857142857151</c:v>
                </c:pt>
                <c:pt idx="5">
                  <c:v>0.48214285714285721</c:v>
                </c:pt>
                <c:pt idx="6">
                  <c:v>0.29761904761904762</c:v>
                </c:pt>
                <c:pt idx="7">
                  <c:v>0.5178571428571429</c:v>
                </c:pt>
                <c:pt idx="8">
                  <c:v>0.39285714285714279</c:v>
                </c:pt>
                <c:pt idx="9">
                  <c:v>0.5</c:v>
                </c:pt>
                <c:pt idx="10">
                  <c:v>0.5357142857142857</c:v>
                </c:pt>
                <c:pt idx="11">
                  <c:v>0.38095238095238088</c:v>
                </c:pt>
                <c:pt idx="12">
                  <c:v>0.6428571428571429</c:v>
                </c:pt>
                <c:pt idx="13">
                  <c:v>0.5357142857142857</c:v>
                </c:pt>
                <c:pt idx="14">
                  <c:v>0.44285714285714278</c:v>
                </c:pt>
                <c:pt idx="15">
                  <c:v>0.52380952380952384</c:v>
                </c:pt>
                <c:pt idx="16">
                  <c:v>0.5</c:v>
                </c:pt>
                <c:pt idx="17">
                  <c:v>0.2857142857142857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0.4838709677419355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0.22580645161290322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0.29032258064516131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0.42857142857142855</c:v>
                </c:pt>
                <c:pt idx="1">
                  <c:v>0.5</c:v>
                </c:pt>
                <c:pt idx="2">
                  <c:v>0.2857142857142857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0.58064516129032262</c:v>
                </c:pt>
                <c:pt idx="1">
                  <c:v>0.70967741935483875</c:v>
                </c:pt>
                <c:pt idx="2">
                  <c:v>0.41935483870967744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20/12/2022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20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20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8.png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DSP. Departamento de Operaciones y Fiscalización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31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12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43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DSP. Departamento de Operaciones y Fiscalización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DSP. Departamento de Operaciones y Fiscalización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4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Subdirección de Fiscalización, Emergencia y Seguridad Interna</a:t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Subdirección de Fiscalización, Emergencia y Seguridad Interna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DSP. Departamento de Operaciones y Fiscalización</a:t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ES" sz="900" dirty="0">
                <a:solidFill>
                  <a:schemeClr val="bg2">
                    <a:lumMod val="10000"/>
                  </a:schemeClr>
                </a:solidFill>
              </a:rPr>
              <a:t>Departamento de Operaciones y Fiscalización 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DSP. Departamento de Operaciones y Fiscalización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(40%)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415055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58%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71%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42%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Equilibrio trabajo y vida 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Confianza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Estabilidad laboral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Equidad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Reconocimiento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Carga de trabajo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62%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Se sienten tranquilas respecto a su estabilidad laboral.</a:t>
            </a:r>
          </a:p>
          <a:p>
            <a:r>
              <a:t>Consideran que con buen desempeño se pueden proyectar en su trabajo.</a:t>
            </a:r>
          </a:p>
          <a:p>
            <a:r>
              <a:t>Piensan que hay mayor estabilidad que en otras instituciones o empresas similares.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Estabilidad laboral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62%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Cooperación entre unidades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46%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los sueldos entre quienes realizan funciones similares serían inequitativos.</a:t>
            </a:r>
          </a:p>
          <a:p>
            <a:r>
              <a:t>Consideran que los criterios para definir las remuneraciones no serían del todo claros.</a:t>
            </a:r>
          </a:p>
          <a:p>
            <a:r>
              <a:t>Piensan que las remuneraciones serían menos atractivas en comparación a lo ofrecido por otras instituciones o empresas similares.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existiría una colaboración y coordinación débil entre las distintas áreas de trabajo.</a:t>
            </a:r>
          </a:p>
          <a:p>
            <a:r>
              <a:t>Consideran que no existiría una buena comunicación entre las áreas, dificultando el logro de las metas comunes.</a:t>
            </a:r>
          </a:p>
          <a:p>
            <a:r>
              <a:t>Piensan que las diferencias entre áreas no se conversarían.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Remuneraciones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46%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DSP. Departamento de Operaciones y Fiscalización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2415</TotalTime>
  <Words>1975</Words>
  <Application>Microsoft Office PowerPoint</Application>
  <PresentationFormat>Panorámica</PresentationFormat>
  <Paragraphs>338</Paragraphs>
  <Slides>35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DSP. Departamento de Operaciones y Fiscalización</vt:lpstr>
      <vt:lpstr>Comparación de resultados con Subdirección de Fiscalización, Emergencia y Seguridad Interna</vt:lpstr>
      <vt:lpstr>Comparación de resultados con año anterior</vt:lpstr>
      <vt:lpstr>Panorama por dimensiones  porcentajes de apreciación positiva</vt:lpstr>
      <vt:lpstr>Distribución de resultados por dimensiones</vt:lpstr>
      <vt:lpstr>Comparación dimensiones porcentajes de apreciación positiva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Conclusiones</vt:lpstr>
      <vt:lpstr>Principales fortalezas</vt:lpstr>
      <vt:lpstr>Principales oportunidades de mejora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2022-12-20T16:07:42Z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